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  <p:sldId id="278" r:id="rId23"/>
    <p:sldId id="279" r:id="rId24"/>
    <p:sldId id="275" r:id="rId25"/>
    <p:sldId id="280" r:id="rId26"/>
    <p:sldId id="281" r:id="rId27"/>
    <p:sldId id="282" r:id="rId28"/>
    <p:sldId id="285" r:id="rId29"/>
    <p:sldId id="286" r:id="rId30"/>
    <p:sldId id="283" r:id="rId31"/>
    <p:sldId id="284" r:id="rId3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80" d="100"/>
          <a:sy n="80" d="100"/>
        </p:scale>
        <p:origin x="427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27A243-92D6-4FDD-9D68-CEF96FA4D1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96171A5-8605-4EE8-834B-EC60D84CE8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BF422DD-E2F1-4053-BC46-1BA32CB9A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8810A-78A8-4333-8D52-EB4E687894EF}" type="datetimeFigureOut">
              <a:rPr lang="ru-RU" smtClean="0"/>
              <a:t>13.03.2026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792E1E-33A0-4DFE-8F18-7802C3EA6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A31A16-26A2-49AA-A74E-AEC53265D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A07B4-93D3-4BC4-8826-D72964CB8E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2227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861203-E476-4502-B34B-ACE20A0E7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F8640A-EEB5-4431-888B-011CAD729B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9381949-BD35-40EB-8162-A98D87D8F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8810A-78A8-4333-8D52-EB4E687894EF}" type="datetimeFigureOut">
              <a:rPr lang="ru-RU" smtClean="0"/>
              <a:t>13.03.2026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469F95-A0E7-4CB5-80B8-11962C333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A89C4C-35F9-4654-906E-CD3ECBC61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A07B4-93D3-4BC4-8826-D72964CB8E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2242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FDF8B8-2FA5-4647-A61C-840E55DB1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6163CF5-99C0-4910-9C49-D212F33996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48653AA-A0D6-4D06-8EE6-6D4C46FC5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8810A-78A8-4333-8D52-EB4E687894EF}" type="datetimeFigureOut">
              <a:rPr lang="ru-RU" smtClean="0"/>
              <a:t>13.03.2026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006355-8FAB-409D-8D53-386E34609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2E48E3-9BD9-4274-BFC8-F43EEFB97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A07B4-93D3-4BC4-8826-D72964CB8E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5944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6DCD90-EE54-4BED-B20F-C3554B502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B4B533-A243-4936-A804-FF31AF466D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3FE99DE-2354-40CA-92AE-B238CE6D40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221D2C6-2443-4272-83A2-14C70E3E7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8810A-78A8-4333-8D52-EB4E687894EF}" type="datetimeFigureOut">
              <a:rPr lang="ru-RU" smtClean="0"/>
              <a:t>13.03.2026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CB937E0-56D5-4649-AB55-B39D32B15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4BECEF0-83BD-4D2F-9453-0691F8501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A07B4-93D3-4BC4-8826-D72964CB8E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2685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D28997-174E-4BAA-8676-4265F93CB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66D3342-893E-49D5-A060-CFD0FB8199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C8F0C61-7158-4B12-8077-7755DBA94C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A039D19-E85B-4CB5-AA13-4A561572C7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556C96D-5B69-4056-93A3-088A494506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0EAD40F-B27F-428D-A454-7B2B5EDB5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8810A-78A8-4333-8D52-EB4E687894EF}" type="datetimeFigureOut">
              <a:rPr lang="ru-RU" smtClean="0"/>
              <a:t>13.03.2026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B4B359A-90F4-46DE-90A8-7B07059D1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E4BF933-E4F7-4031-BDED-7DDFE9878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A07B4-93D3-4BC4-8826-D72964CB8E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5553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EE831E-6F12-4E9B-8639-3DA238CD7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8E688CD-3ED2-41FD-8AA2-6DE1BEF2A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8810A-78A8-4333-8D52-EB4E687894EF}" type="datetimeFigureOut">
              <a:rPr lang="ru-RU" smtClean="0"/>
              <a:t>13.03.2026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62E4C56-1FD7-471B-877D-912AE9396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57E13DC-898D-448D-ABB5-8601384FC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A07B4-93D3-4BC4-8826-D72964CB8E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325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C5D9E36-487C-4943-858D-CD7B28376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8810A-78A8-4333-8D52-EB4E687894EF}" type="datetimeFigureOut">
              <a:rPr lang="ru-RU" smtClean="0"/>
              <a:t>13.03.2026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4BABD94-8C6E-495B-BF5C-57E8ACB4B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0B6D095-4D82-45F0-B73C-C451BC5B4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A07B4-93D3-4BC4-8826-D72964CB8E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8526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F0AD3E-6A21-441C-A2DF-1D64B38C3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FA71B4-700B-453E-88FF-71DEDFF686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38D35E6-9611-4644-896C-1B9236373F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5C5C5A4-B8D6-42E5-80E4-03A496FA1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8810A-78A8-4333-8D52-EB4E687894EF}" type="datetimeFigureOut">
              <a:rPr lang="ru-RU" smtClean="0"/>
              <a:t>13.03.2026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8882270-CC40-4685-9682-A2620BFDC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1720775-3069-4BF7-BDA9-9CC2FE491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A07B4-93D3-4BC4-8826-D72964CB8E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5352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DF75CA-6B18-4AA4-9F89-3DD2BDF89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6CB3085-EDDD-4BE5-BE5D-8D14E1720D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A3AB53D-9CF6-42A1-B8BE-9935379706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1B262BE-6732-4B6B-AFC2-C76AB00DE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8810A-78A8-4333-8D52-EB4E687894EF}" type="datetimeFigureOut">
              <a:rPr lang="ru-RU" smtClean="0"/>
              <a:t>13.03.2026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9170B25-6F0E-4934-B3C3-941EA1A4F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DC500C0-203A-4336-8796-DC4C702C5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A07B4-93D3-4BC4-8826-D72964CB8E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9025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11B8C1-504F-4344-9111-3C361151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F02A0D1-3800-46EF-8A29-2FE2F243EE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E272F9D-B205-4FED-AA89-0986CF06D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8810A-78A8-4333-8D52-EB4E687894EF}" type="datetimeFigureOut">
              <a:rPr lang="ru-RU" smtClean="0"/>
              <a:t>13.03.2026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B6A6DB-B474-4884-AC7A-45AC080DD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A1D5C6F-3098-4143-BF1C-5B0664A5B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A07B4-93D3-4BC4-8826-D72964CB8E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1673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366B1B9-E415-43DD-88C2-46DFE49FD1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783C49-E300-4405-8298-10E8702A34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8D059A1-149C-4DA7-9C54-9F5A02DF0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8810A-78A8-4333-8D52-EB4E687894EF}" type="datetimeFigureOut">
              <a:rPr lang="ru-RU" smtClean="0"/>
              <a:t>13.03.2026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AD73C9-AAE4-4B3E-BDAB-DE71A0C96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D36291-4388-4C8E-A9E7-6969BDDD1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A07B4-93D3-4BC4-8826-D72964CB8E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3749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C30B42-5DC7-4A15-BC73-2CF03102C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55131E0-5AE1-4798-A130-4E9156BC7F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850D9AD-A9D7-474F-9D76-A28D8A4FA5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78810A-78A8-4333-8D52-EB4E687894EF}" type="datetimeFigureOut">
              <a:rPr lang="ru-RU" smtClean="0"/>
              <a:t>13.03.2026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228E36-F36F-4853-90C9-1D5D620DF5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3A16A8-2F4D-4538-B480-403286F183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6A07B4-93D3-4BC4-8826-D72964CB8E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346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openxmlformats.org/officeDocument/2006/relationships/hyperlink" Target="https://learningapps.org/watch?v=pey9bc9j526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microsoft.com/office/2007/relationships/hdphoto" Target="../media/hdphoto1.wdp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67A8F775-E913-4699-8449-849D98084D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0"/>
            <a:ext cx="10287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791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0942D634-9BC8-4EEE-BC81-752B6AE9CF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7305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28BBC3E6-C6FD-442C-8F9E-58317F30AD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073" y="209040"/>
            <a:ext cx="2668588" cy="3430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icture background">
            <a:extLst>
              <a:ext uri="{FF2B5EF4-FFF2-40B4-BE49-F238E27FC236}">
                <a16:creationId xmlns:a16="http://schemas.microsoft.com/office/drawing/2014/main" id="{78CBC766-088C-4B78-839F-F32DC13F0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5695" y="419100"/>
            <a:ext cx="4213860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Picture background">
            <a:extLst>
              <a:ext uri="{FF2B5EF4-FFF2-40B4-BE49-F238E27FC236}">
                <a16:creationId xmlns:a16="http://schemas.microsoft.com/office/drawing/2014/main" id="{F1202097-C44D-4BF0-BAF0-6BF27FB160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1573" y="209040"/>
            <a:ext cx="2926558" cy="3839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Picture background">
            <a:extLst>
              <a:ext uri="{FF2B5EF4-FFF2-40B4-BE49-F238E27FC236}">
                <a16:creationId xmlns:a16="http://schemas.microsoft.com/office/drawing/2014/main" id="{30CDE683-EDBD-49E2-A388-80C049AA14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0784" y="2971414"/>
            <a:ext cx="2595566" cy="3677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2217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9683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id="{0A1E8104-F17E-437F-A4CB-5F40F4BF92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412" y="885825"/>
            <a:ext cx="7115176" cy="474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2569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icture background">
            <a:extLst>
              <a:ext uri="{FF2B5EF4-FFF2-40B4-BE49-F238E27FC236}">
                <a16:creationId xmlns:a16="http://schemas.microsoft.com/office/drawing/2014/main" id="{B2D6BB59-567D-455B-A440-29134A6B9E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0" y="400051"/>
            <a:ext cx="8077200" cy="6057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97746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Picture background">
            <a:extLst>
              <a:ext uri="{FF2B5EF4-FFF2-40B4-BE49-F238E27FC236}">
                <a16:creationId xmlns:a16="http://schemas.microsoft.com/office/drawing/2014/main" id="{05A3844B-E7CE-496D-BABA-08C1725F2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285" y="304800"/>
            <a:ext cx="8227430" cy="624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7726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Picture background">
            <a:extLst>
              <a:ext uri="{FF2B5EF4-FFF2-40B4-BE49-F238E27FC236}">
                <a16:creationId xmlns:a16="http://schemas.microsoft.com/office/drawing/2014/main" id="{54D1B511-DB68-47EE-B284-E4F847B4A8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81000"/>
            <a:ext cx="6096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88450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Picture background">
            <a:extLst>
              <a:ext uri="{FF2B5EF4-FFF2-40B4-BE49-F238E27FC236}">
                <a16:creationId xmlns:a16="http://schemas.microsoft.com/office/drawing/2014/main" id="{B414113B-7210-4572-8CB2-85D7DF838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0350" y="133350"/>
            <a:ext cx="6591300" cy="659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86726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icture background">
            <a:extLst>
              <a:ext uri="{FF2B5EF4-FFF2-40B4-BE49-F238E27FC236}">
                <a16:creationId xmlns:a16="http://schemas.microsoft.com/office/drawing/2014/main" id="{AA146411-D6C1-4E4F-86CE-E3976BC0D4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04668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Picture background">
            <a:extLst>
              <a:ext uri="{FF2B5EF4-FFF2-40B4-BE49-F238E27FC236}">
                <a16:creationId xmlns:a16="http://schemas.microsoft.com/office/drawing/2014/main" id="{64D6106C-1213-48D1-B9AE-EB6FB6927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163" y="0"/>
            <a:ext cx="103536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05090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Picture background">
            <a:extLst>
              <a:ext uri="{FF2B5EF4-FFF2-40B4-BE49-F238E27FC236}">
                <a16:creationId xmlns:a16="http://schemas.microsoft.com/office/drawing/2014/main" id="{F4E5BDF6-1F07-4F06-8531-2A169D2C1B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235744"/>
            <a:ext cx="11353800" cy="638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17925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Picture background">
            <a:extLst>
              <a:ext uri="{FF2B5EF4-FFF2-40B4-BE49-F238E27FC236}">
                <a16:creationId xmlns:a16="http://schemas.microsoft.com/office/drawing/2014/main" id="{50F6388D-3CB0-4D86-9195-6DD42E59A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138" y="0"/>
            <a:ext cx="69421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27833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69DABEE8-9F25-402C-A75C-636F3E1BAA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6247217"/>
              </p:ext>
            </p:extLst>
          </p:nvPr>
        </p:nvGraphicFramePr>
        <p:xfrm>
          <a:off x="2524124" y="1237402"/>
          <a:ext cx="7410453" cy="41537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0151">
                  <a:extLst>
                    <a:ext uri="{9D8B030D-6E8A-4147-A177-3AD203B41FA5}">
                      <a16:colId xmlns:a16="http://schemas.microsoft.com/office/drawing/2014/main" val="2321012231"/>
                    </a:ext>
                  </a:extLst>
                </a:gridCol>
                <a:gridCol w="2470151">
                  <a:extLst>
                    <a:ext uri="{9D8B030D-6E8A-4147-A177-3AD203B41FA5}">
                      <a16:colId xmlns:a16="http://schemas.microsoft.com/office/drawing/2014/main" val="165679510"/>
                    </a:ext>
                  </a:extLst>
                </a:gridCol>
                <a:gridCol w="2470151">
                  <a:extLst>
                    <a:ext uri="{9D8B030D-6E8A-4147-A177-3AD203B41FA5}">
                      <a16:colId xmlns:a16="http://schemas.microsoft.com/office/drawing/2014/main" val="3188043870"/>
                    </a:ext>
                  </a:extLst>
                </a:gridCol>
              </a:tblGrid>
              <a:tr h="138458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651542"/>
                  </a:ext>
                </a:extLst>
              </a:tr>
              <a:tr h="138458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5649385"/>
                  </a:ext>
                </a:extLst>
              </a:tr>
              <a:tr h="138458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066430"/>
                  </a:ext>
                </a:extLst>
              </a:tr>
            </a:tbl>
          </a:graphicData>
        </a:graphic>
      </p:graphicFrame>
      <p:sp>
        <p:nvSpPr>
          <p:cNvPr id="7" name="Знак умножения 6">
            <a:extLst>
              <a:ext uri="{FF2B5EF4-FFF2-40B4-BE49-F238E27FC236}">
                <a16:creationId xmlns:a16="http://schemas.microsoft.com/office/drawing/2014/main" id="{80EF83A7-8909-4C7B-BA06-B80E0F64E540}"/>
              </a:ext>
            </a:extLst>
          </p:cNvPr>
          <p:cNvSpPr/>
          <p:nvPr/>
        </p:nvSpPr>
        <p:spPr>
          <a:xfrm>
            <a:off x="3009900" y="1238248"/>
            <a:ext cx="1247776" cy="1343028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нак умножения 7">
            <a:extLst>
              <a:ext uri="{FF2B5EF4-FFF2-40B4-BE49-F238E27FC236}">
                <a16:creationId xmlns:a16="http://schemas.microsoft.com/office/drawing/2014/main" id="{DE374DDA-3B76-404A-A495-AB3DEF4D1526}"/>
              </a:ext>
            </a:extLst>
          </p:cNvPr>
          <p:cNvSpPr/>
          <p:nvPr/>
        </p:nvSpPr>
        <p:spPr>
          <a:xfrm>
            <a:off x="3009900" y="2642762"/>
            <a:ext cx="1247776" cy="1343028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нак умножения 8">
            <a:extLst>
              <a:ext uri="{FF2B5EF4-FFF2-40B4-BE49-F238E27FC236}">
                <a16:creationId xmlns:a16="http://schemas.microsoft.com/office/drawing/2014/main" id="{58F984DF-6478-4584-8A87-91949AF2B6E7}"/>
              </a:ext>
            </a:extLst>
          </p:cNvPr>
          <p:cNvSpPr/>
          <p:nvPr/>
        </p:nvSpPr>
        <p:spPr>
          <a:xfrm>
            <a:off x="8067671" y="2642762"/>
            <a:ext cx="1247776" cy="1343028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нак умножения 9">
            <a:extLst>
              <a:ext uri="{FF2B5EF4-FFF2-40B4-BE49-F238E27FC236}">
                <a16:creationId xmlns:a16="http://schemas.microsoft.com/office/drawing/2014/main" id="{B51E42F4-64BB-4DDC-819B-E6795D2F2271}"/>
              </a:ext>
            </a:extLst>
          </p:cNvPr>
          <p:cNvSpPr/>
          <p:nvPr/>
        </p:nvSpPr>
        <p:spPr>
          <a:xfrm>
            <a:off x="3009900" y="4047276"/>
            <a:ext cx="1247776" cy="1343028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Круг: прозрачная заливка 10">
            <a:extLst>
              <a:ext uri="{FF2B5EF4-FFF2-40B4-BE49-F238E27FC236}">
                <a16:creationId xmlns:a16="http://schemas.microsoft.com/office/drawing/2014/main" id="{C5585C94-AD99-4D9E-824D-DD6FA7DFF5FF}"/>
              </a:ext>
            </a:extLst>
          </p:cNvPr>
          <p:cNvSpPr/>
          <p:nvPr/>
        </p:nvSpPr>
        <p:spPr>
          <a:xfrm>
            <a:off x="5724524" y="1466849"/>
            <a:ext cx="1000125" cy="1038226"/>
          </a:xfrm>
          <a:prstGeom prst="donu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Круг: прозрачная заливка 11">
            <a:extLst>
              <a:ext uri="{FF2B5EF4-FFF2-40B4-BE49-F238E27FC236}">
                <a16:creationId xmlns:a16="http://schemas.microsoft.com/office/drawing/2014/main" id="{9CC5C525-A3B3-4F99-9283-148D2932DF7C}"/>
              </a:ext>
            </a:extLst>
          </p:cNvPr>
          <p:cNvSpPr/>
          <p:nvPr/>
        </p:nvSpPr>
        <p:spPr>
          <a:xfrm>
            <a:off x="8191497" y="1466849"/>
            <a:ext cx="1000125" cy="1038226"/>
          </a:xfrm>
          <a:prstGeom prst="donu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Круг: прозрачная заливка 12">
            <a:extLst>
              <a:ext uri="{FF2B5EF4-FFF2-40B4-BE49-F238E27FC236}">
                <a16:creationId xmlns:a16="http://schemas.microsoft.com/office/drawing/2014/main" id="{649B1924-B6F8-480D-BE31-F1663E3D530A}"/>
              </a:ext>
            </a:extLst>
          </p:cNvPr>
          <p:cNvSpPr/>
          <p:nvPr/>
        </p:nvSpPr>
        <p:spPr>
          <a:xfrm>
            <a:off x="5724524" y="2795163"/>
            <a:ext cx="1000125" cy="1038226"/>
          </a:xfrm>
          <a:prstGeom prst="donu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4" name="Круг: прозрачная заливка 13">
            <a:extLst>
              <a:ext uri="{FF2B5EF4-FFF2-40B4-BE49-F238E27FC236}">
                <a16:creationId xmlns:a16="http://schemas.microsoft.com/office/drawing/2014/main" id="{DF8D8AFA-9BC5-4BF3-B655-D1872C59D6CA}"/>
              </a:ext>
            </a:extLst>
          </p:cNvPr>
          <p:cNvSpPr/>
          <p:nvPr/>
        </p:nvSpPr>
        <p:spPr>
          <a:xfrm>
            <a:off x="5724524" y="4199677"/>
            <a:ext cx="1000125" cy="1038226"/>
          </a:xfrm>
          <a:prstGeom prst="donu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5" name="Круг: прозрачная заливка 14">
            <a:extLst>
              <a:ext uri="{FF2B5EF4-FFF2-40B4-BE49-F238E27FC236}">
                <a16:creationId xmlns:a16="http://schemas.microsoft.com/office/drawing/2014/main" id="{52B31088-6F33-465F-8073-7E6E22410162}"/>
              </a:ext>
            </a:extLst>
          </p:cNvPr>
          <p:cNvSpPr/>
          <p:nvPr/>
        </p:nvSpPr>
        <p:spPr>
          <a:xfrm>
            <a:off x="8239124" y="4199677"/>
            <a:ext cx="1000125" cy="1038226"/>
          </a:xfrm>
          <a:prstGeom prst="donu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5982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Picture background">
            <a:extLst>
              <a:ext uri="{FF2B5EF4-FFF2-40B4-BE49-F238E27FC236}">
                <a16:creationId xmlns:a16="http://schemas.microsoft.com/office/drawing/2014/main" id="{0C099392-C6B6-445D-B77E-0F410B000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96" y="419100"/>
            <a:ext cx="3443272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Picture background">
            <a:extLst>
              <a:ext uri="{FF2B5EF4-FFF2-40B4-BE49-F238E27FC236}">
                <a16:creationId xmlns:a16="http://schemas.microsoft.com/office/drawing/2014/main" id="{6CD0E6B9-44EA-43F5-A245-575438B7EE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90" b="89704" l="2717" r="96060">
                        <a14:foregroundMark x1="6522" y1="27421" x2="8967" y2="33333"/>
                        <a14:foregroundMark x1="94293" y1="35066" x2="96060" y2="40877"/>
                        <a14:foregroundMark x1="2717" y1="28950" x2="2717" y2="366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6167" y="2638424"/>
            <a:ext cx="3443272" cy="4589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лачко с текстом: прямоугольное 4">
            <a:extLst>
              <a:ext uri="{FF2B5EF4-FFF2-40B4-BE49-F238E27FC236}">
                <a16:creationId xmlns:a16="http://schemas.microsoft.com/office/drawing/2014/main" id="{0FCF29B4-6676-43AB-B2BC-F42ACF0EC7AD}"/>
              </a:ext>
            </a:extLst>
          </p:cNvPr>
          <p:cNvSpPr/>
          <p:nvPr/>
        </p:nvSpPr>
        <p:spPr>
          <a:xfrm>
            <a:off x="4286250" y="1123949"/>
            <a:ext cx="2933700" cy="1514475"/>
          </a:xfrm>
          <a:prstGeom prst="wedgeRectCallout">
            <a:avLst>
              <a:gd name="adj1" fmla="val -88834"/>
              <a:gd name="adj2" fmla="val 38503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957B8E5-8E30-4C8D-B246-B353D4BF1FB0}"/>
              </a:ext>
            </a:extLst>
          </p:cNvPr>
          <p:cNvSpPr/>
          <p:nvPr/>
        </p:nvSpPr>
        <p:spPr>
          <a:xfrm>
            <a:off x="4286250" y="1123949"/>
            <a:ext cx="303794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Смотри, Чебурашка, </a:t>
            </a:r>
          </a:p>
          <a:p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это же четыре разных</a:t>
            </a:r>
          </a:p>
          <a:p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дерева!</a:t>
            </a:r>
            <a:endParaRPr lang="ru-RU" sz="2400" dirty="0"/>
          </a:p>
        </p:txBody>
      </p:sp>
      <p:sp>
        <p:nvSpPr>
          <p:cNvPr id="10" name="Облачко с текстом: прямоугольное 9">
            <a:extLst>
              <a:ext uri="{FF2B5EF4-FFF2-40B4-BE49-F238E27FC236}">
                <a16:creationId xmlns:a16="http://schemas.microsoft.com/office/drawing/2014/main" id="{A99FB251-E26A-4D4B-BB3A-28A1A832541C}"/>
              </a:ext>
            </a:extLst>
          </p:cNvPr>
          <p:cNvSpPr/>
          <p:nvPr/>
        </p:nvSpPr>
        <p:spPr>
          <a:xfrm>
            <a:off x="8143875" y="966875"/>
            <a:ext cx="2933700" cy="1514475"/>
          </a:xfrm>
          <a:prstGeom prst="wedgeRectCallout">
            <a:avLst>
              <a:gd name="adj1" fmla="val 8893"/>
              <a:gd name="adj2" fmla="val 119006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028A84E-A3DE-4B63-8748-983A223E71B9}"/>
              </a:ext>
            </a:extLst>
          </p:cNvPr>
          <p:cNvSpPr/>
          <p:nvPr/>
        </p:nvSpPr>
        <p:spPr>
          <a:xfrm>
            <a:off x="8143875" y="939282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Нет, Гена, это одно и</a:t>
            </a:r>
          </a:p>
          <a:p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то же дерево! </a:t>
            </a:r>
          </a:p>
          <a:p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Просто с ним что-то</a:t>
            </a:r>
          </a:p>
          <a:p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происходит...</a:t>
            </a:r>
            <a:endParaRPr lang="ru-RU" sz="2400" dirty="0"/>
          </a:p>
        </p:txBody>
      </p:sp>
      <p:pic>
        <p:nvPicPr>
          <p:cNvPr id="14342" name="Picture 6" descr="Picture background">
            <a:extLst>
              <a:ext uri="{FF2B5EF4-FFF2-40B4-BE49-F238E27FC236}">
                <a16:creationId xmlns:a16="http://schemas.microsoft.com/office/drawing/2014/main" id="{4B3D739C-35B3-4FFE-BE34-DEB9DC1684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2876" y="2887868"/>
            <a:ext cx="3646282" cy="3646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61325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D82C721-0A69-496A-B15F-FC80217CAC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03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урока : Явления природы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1711EB1-8DBA-45E8-96EA-6CF065897023}"/>
              </a:ext>
            </a:extLst>
          </p:cNvPr>
          <p:cNvSpPr/>
          <p:nvPr/>
        </p:nvSpPr>
        <p:spPr>
          <a:xfrm>
            <a:off x="838200" y="3339723"/>
            <a:ext cx="80404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урока: узнать……., научиться</a:t>
            </a:r>
          </a:p>
        </p:txBody>
      </p:sp>
      <p:pic>
        <p:nvPicPr>
          <p:cNvPr id="5" name="Picture 2" descr="Picture background">
            <a:extLst>
              <a:ext uri="{FF2B5EF4-FFF2-40B4-BE49-F238E27FC236}">
                <a16:creationId xmlns:a16="http://schemas.microsoft.com/office/drawing/2014/main" id="{4F7BA27D-7321-4253-BEB0-A5FE1E1495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4889" l="3778" r="95000">
                        <a14:foregroundMark x1="39000" y1="41111" x2="47667" y2="48667"/>
                        <a14:foregroundMark x1="56444" y1="41667" x2="62222" y2="47444"/>
                        <a14:foregroundMark x1="93556" y1="39889" x2="95111" y2="41333"/>
                        <a14:foregroundMark x1="9000" y1="40222" x2="8667" y2="46889"/>
                        <a14:foregroundMark x1="5778" y1="41333" x2="3778" y2="46000"/>
                        <a14:foregroundMark x1="39556" y1="91667" x2="41333" y2="92889"/>
                        <a14:foregroundMark x1="56444" y1="94333" x2="57889" y2="94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125" y="3339723"/>
            <a:ext cx="32766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44182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D82C721-0A69-496A-B15F-FC80217CAC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6" y="1101725"/>
            <a:ext cx="10515600" cy="803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урока : Явления природы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1711EB1-8DBA-45E8-96EA-6CF065897023}"/>
              </a:ext>
            </a:extLst>
          </p:cNvPr>
          <p:cNvSpPr/>
          <p:nvPr/>
        </p:nvSpPr>
        <p:spPr>
          <a:xfrm>
            <a:off x="714376" y="2564280"/>
            <a:ext cx="11353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урока: узнать, что такое явления природы, какие они бывают, научиться различать явления живой и неживой природы.</a:t>
            </a:r>
          </a:p>
        </p:txBody>
      </p:sp>
      <p:pic>
        <p:nvPicPr>
          <p:cNvPr id="5" name="Picture 2" descr="Picture background">
            <a:extLst>
              <a:ext uri="{FF2B5EF4-FFF2-40B4-BE49-F238E27FC236}">
                <a16:creationId xmlns:a16="http://schemas.microsoft.com/office/drawing/2014/main" id="{71B05A6E-6ACA-48F1-923F-085FF81F0B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4889" l="3778" r="95000">
                        <a14:foregroundMark x1="39000" y1="41111" x2="47667" y2="48667"/>
                        <a14:foregroundMark x1="56444" y1="41667" x2="62222" y2="47444"/>
                        <a14:foregroundMark x1="93556" y1="39889" x2="95111" y2="41333"/>
                        <a14:foregroundMark x1="9000" y1="40222" x2="8667" y2="46889"/>
                        <a14:foregroundMark x1="5778" y1="41333" x2="3778" y2="46000"/>
                        <a14:foregroundMark x1="39556" y1="91667" x2="41333" y2="92889"/>
                        <a14:foregroundMark x1="56444" y1="94333" x2="57889" y2="94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400" y="3701673"/>
            <a:ext cx="32766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95393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7CE4CD0-D23E-4E4E-B6E5-70CC955B4BC1}"/>
              </a:ext>
            </a:extLst>
          </p:cNvPr>
          <p:cNvSpPr/>
          <p:nvPr/>
        </p:nvSpPr>
        <p:spPr>
          <a:xfrm>
            <a:off x="5464779" y="291584"/>
            <a:ext cx="158248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План:</a:t>
            </a:r>
            <a:endParaRPr lang="ru-RU" sz="44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A3940BF-0718-4C3D-9AB5-80EE1E7477DA}"/>
              </a:ext>
            </a:extLst>
          </p:cNvPr>
          <p:cNvSpPr/>
          <p:nvPr/>
        </p:nvSpPr>
        <p:spPr>
          <a:xfrm>
            <a:off x="536973" y="4832985"/>
            <a:ext cx="108519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ВСПОМНИМ, чем живая природа отличается от неживой.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A31DADD-A093-4C6F-B1A4-566642AC7CA9}"/>
              </a:ext>
            </a:extLst>
          </p:cNvPr>
          <p:cNvSpPr/>
          <p:nvPr/>
        </p:nvSpPr>
        <p:spPr>
          <a:xfrm>
            <a:off x="536972" y="3182778"/>
            <a:ext cx="111121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УЗНАЕМ, что такое «явления природы» и какими они бывают.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88ACFEBC-78D1-411D-832B-46E31DC189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1558165"/>
              </p:ext>
            </p:extLst>
          </p:nvPr>
        </p:nvGraphicFramePr>
        <p:xfrm>
          <a:off x="536972" y="1291084"/>
          <a:ext cx="10851945" cy="1127760"/>
        </p:xfrm>
        <a:graphic>
          <a:graphicData uri="http://schemas.openxmlformats.org/drawingml/2006/table">
            <a:tbl>
              <a:tblPr/>
              <a:tblGrid>
                <a:gridCol w="10851945">
                  <a:extLst>
                    <a:ext uri="{9D8B030D-6E8A-4147-A177-3AD203B41FA5}">
                      <a16:colId xmlns:a16="http://schemas.microsoft.com/office/drawing/2014/main" val="36801521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sz="3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НАУЧИМСЯ различать явления живой и неживой природы и определять сезонные явления.</a:t>
                      </a:r>
                    </a:p>
                  </a:txBody>
                  <a:tcPr marL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71624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81691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7CE4CD0-D23E-4E4E-B6E5-70CC955B4BC1}"/>
              </a:ext>
            </a:extLst>
          </p:cNvPr>
          <p:cNvSpPr/>
          <p:nvPr/>
        </p:nvSpPr>
        <p:spPr>
          <a:xfrm>
            <a:off x="5464779" y="291584"/>
            <a:ext cx="158248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План:</a:t>
            </a:r>
            <a:endParaRPr lang="ru-RU" sz="44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A3940BF-0718-4C3D-9AB5-80EE1E7477DA}"/>
              </a:ext>
            </a:extLst>
          </p:cNvPr>
          <p:cNvSpPr/>
          <p:nvPr/>
        </p:nvSpPr>
        <p:spPr>
          <a:xfrm>
            <a:off x="536972" y="1829514"/>
            <a:ext cx="108519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1.ВСПОМНИМ, чем живая природа отличается от неживой.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A31DADD-A093-4C6F-B1A4-566642AC7CA9}"/>
              </a:ext>
            </a:extLst>
          </p:cNvPr>
          <p:cNvSpPr/>
          <p:nvPr/>
        </p:nvSpPr>
        <p:spPr>
          <a:xfrm>
            <a:off x="536972" y="2890391"/>
            <a:ext cx="1111210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2.УЗНАЕМ, что такое «явления природы» и какими они бывают.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88ACFEBC-78D1-411D-832B-46E31DC189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430174"/>
              </p:ext>
            </p:extLst>
          </p:nvPr>
        </p:nvGraphicFramePr>
        <p:xfrm>
          <a:off x="536971" y="4177159"/>
          <a:ext cx="10851945" cy="1127760"/>
        </p:xfrm>
        <a:graphic>
          <a:graphicData uri="http://schemas.openxmlformats.org/drawingml/2006/table">
            <a:tbl>
              <a:tblPr/>
              <a:tblGrid>
                <a:gridCol w="10851945">
                  <a:extLst>
                    <a:ext uri="{9D8B030D-6E8A-4147-A177-3AD203B41FA5}">
                      <a16:colId xmlns:a16="http://schemas.microsoft.com/office/drawing/2014/main" val="36801521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sz="3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3.НАУЧИМСЯ различать явления живой и неживой природы и определять сезонные явления.</a:t>
                      </a:r>
                    </a:p>
                  </a:txBody>
                  <a:tcPr marL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7162454"/>
                  </a:ext>
                </a:extLst>
              </a:tr>
            </a:tbl>
          </a:graphicData>
        </a:graphic>
      </p:graphicFrame>
      <p:pic>
        <p:nvPicPr>
          <p:cNvPr id="18434" name="Picture 2" descr="Picture background">
            <a:extLst>
              <a:ext uri="{FF2B5EF4-FFF2-40B4-BE49-F238E27FC236}">
                <a16:creationId xmlns:a16="http://schemas.microsoft.com/office/drawing/2014/main" id="{D4C4E0D7-28E3-4C72-B457-8BA20A6424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2703" y1="29041" x2="44189" y2="31903"/>
                        <a14:foregroundMark x1="44459" y1="21888" x2="38243" y2="37196"/>
                        <a14:foregroundMark x1="38243" y1="37196" x2="36892" y2="46781"/>
                        <a14:foregroundMark x1="31081" y1="38340" x2="44865" y2="29328"/>
                        <a14:foregroundMark x1="44865" y1="29328" x2="39595" y2="34621"/>
                        <a14:foregroundMark x1="39595" y1="34621" x2="37162" y2="42346"/>
                        <a14:foregroundMark x1="37162" y1="42346" x2="30676" y2="44635"/>
                        <a14:foregroundMark x1="30676" y1="44635" x2="35541" y2="41202"/>
                        <a14:foregroundMark x1="29595" y1="39628" x2="36892" y2="39628"/>
                        <a14:foregroundMark x1="62027" y1="38913" x2="69189" y2="38913"/>
                        <a14:foregroundMark x1="69189" y1="38913" x2="72027" y2="386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6262" y="5889040"/>
            <a:ext cx="704850" cy="665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icture background">
            <a:extLst>
              <a:ext uri="{FF2B5EF4-FFF2-40B4-BE49-F238E27FC236}">
                <a16:creationId xmlns:a16="http://schemas.microsoft.com/office/drawing/2014/main" id="{0D2CCF84-54E7-400C-A209-8110EA7B6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2703" y1="29041" x2="44189" y2="31903"/>
                        <a14:foregroundMark x1="44459" y1="21888" x2="38243" y2="37196"/>
                        <a14:foregroundMark x1="38243" y1="37196" x2="36892" y2="46781"/>
                        <a14:foregroundMark x1="31081" y1="38340" x2="44865" y2="29328"/>
                        <a14:foregroundMark x1="44865" y1="29328" x2="39595" y2="34621"/>
                        <a14:foregroundMark x1="39595" y1="34621" x2="37162" y2="42346"/>
                        <a14:foregroundMark x1="37162" y1="42346" x2="30676" y2="44635"/>
                        <a14:foregroundMark x1="30676" y1="44635" x2="35541" y2="41202"/>
                        <a14:foregroundMark x1="29595" y1="39628" x2="36892" y2="39628"/>
                        <a14:foregroundMark x1="62027" y1="38913" x2="69189" y2="38913"/>
                        <a14:foregroundMark x1="69189" y1="38913" x2="72027" y2="386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8687" y="5304919"/>
            <a:ext cx="704850" cy="665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Picture background">
            <a:extLst>
              <a:ext uri="{FF2B5EF4-FFF2-40B4-BE49-F238E27FC236}">
                <a16:creationId xmlns:a16="http://schemas.microsoft.com/office/drawing/2014/main" id="{0D7A4E2F-C1C5-43C6-8E30-56C76F7D26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2703" y1="29041" x2="44189" y2="31903"/>
                        <a14:foregroundMark x1="44459" y1="21888" x2="38243" y2="37196"/>
                        <a14:foregroundMark x1="38243" y1="37196" x2="36892" y2="46781"/>
                        <a14:foregroundMark x1="31081" y1="38340" x2="44865" y2="29328"/>
                        <a14:foregroundMark x1="44865" y1="29328" x2="39595" y2="34621"/>
                        <a14:foregroundMark x1="39595" y1="34621" x2="37162" y2="42346"/>
                        <a14:foregroundMark x1="37162" y1="42346" x2="30676" y2="44635"/>
                        <a14:foregroundMark x1="30676" y1="44635" x2="35541" y2="41202"/>
                        <a14:foregroundMark x1="29595" y1="39628" x2="36892" y2="39628"/>
                        <a14:foregroundMark x1="62027" y1="38913" x2="69189" y2="38913"/>
                        <a14:foregroundMark x1="69189" y1="38913" x2="72027" y2="386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8725" y="5929879"/>
            <a:ext cx="704850" cy="665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Picture background">
            <a:extLst>
              <a:ext uri="{FF2B5EF4-FFF2-40B4-BE49-F238E27FC236}">
                <a16:creationId xmlns:a16="http://schemas.microsoft.com/office/drawing/2014/main" id="{43C42E7A-2013-4C23-8CE5-9FB0B148D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4889" l="3778" r="95000">
                        <a14:foregroundMark x1="39000" y1="41111" x2="47667" y2="48667"/>
                        <a14:foregroundMark x1="56444" y1="41667" x2="62222" y2="47444"/>
                        <a14:foregroundMark x1="93556" y1="39889" x2="95111" y2="41333"/>
                        <a14:foregroundMark x1="9000" y1="40222" x2="8667" y2="46889"/>
                        <a14:foregroundMark x1="5778" y1="41333" x2="3778" y2="46000"/>
                        <a14:foregroundMark x1="39556" y1="91667" x2="41333" y2="92889"/>
                        <a14:foregroundMark x1="56444" y1="94333" x2="57889" y2="94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3575" y="4177159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76569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7CE4CD0-D23E-4E4E-B6E5-70CC955B4BC1}"/>
              </a:ext>
            </a:extLst>
          </p:cNvPr>
          <p:cNvSpPr/>
          <p:nvPr/>
        </p:nvSpPr>
        <p:spPr>
          <a:xfrm>
            <a:off x="5464779" y="291584"/>
            <a:ext cx="158248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План:</a:t>
            </a:r>
            <a:endParaRPr lang="ru-RU" sz="44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A3940BF-0718-4C3D-9AB5-80EE1E7477DA}"/>
              </a:ext>
            </a:extLst>
          </p:cNvPr>
          <p:cNvSpPr/>
          <p:nvPr/>
        </p:nvSpPr>
        <p:spPr>
          <a:xfrm>
            <a:off x="536972" y="1829514"/>
            <a:ext cx="108519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1.ВСПОМНИМ, чем живая природа отличается от неживой.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A31DADD-A093-4C6F-B1A4-566642AC7CA9}"/>
              </a:ext>
            </a:extLst>
          </p:cNvPr>
          <p:cNvSpPr/>
          <p:nvPr/>
        </p:nvSpPr>
        <p:spPr>
          <a:xfrm>
            <a:off x="536972" y="2890391"/>
            <a:ext cx="1111210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2.УЗНАЕМ, что такое «явления природы» и какими они бывают.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88ACFEBC-78D1-411D-832B-46E31DC189E0}"/>
              </a:ext>
            </a:extLst>
          </p:cNvPr>
          <p:cNvGraphicFramePr>
            <a:graphicFrameLocks noGrp="1"/>
          </p:cNvGraphicFramePr>
          <p:nvPr/>
        </p:nvGraphicFramePr>
        <p:xfrm>
          <a:off x="536971" y="4177159"/>
          <a:ext cx="10851945" cy="1127760"/>
        </p:xfrm>
        <a:graphic>
          <a:graphicData uri="http://schemas.openxmlformats.org/drawingml/2006/table">
            <a:tbl>
              <a:tblPr/>
              <a:tblGrid>
                <a:gridCol w="10851945">
                  <a:extLst>
                    <a:ext uri="{9D8B030D-6E8A-4147-A177-3AD203B41FA5}">
                      <a16:colId xmlns:a16="http://schemas.microsoft.com/office/drawing/2014/main" val="36801521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sz="3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3.НАУЧИМСЯ различать явления живой и неживой природы и определять сезонные явления.</a:t>
                      </a:r>
                    </a:p>
                  </a:txBody>
                  <a:tcPr marL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7162454"/>
                  </a:ext>
                </a:extLst>
              </a:tr>
            </a:tbl>
          </a:graphicData>
        </a:graphic>
      </p:graphicFrame>
      <p:pic>
        <p:nvPicPr>
          <p:cNvPr id="18434" name="Picture 2" descr="Picture background">
            <a:extLst>
              <a:ext uri="{FF2B5EF4-FFF2-40B4-BE49-F238E27FC236}">
                <a16:creationId xmlns:a16="http://schemas.microsoft.com/office/drawing/2014/main" id="{D4C4E0D7-28E3-4C72-B457-8BA20A6424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2703" y1="29041" x2="44189" y2="31903"/>
                        <a14:foregroundMark x1="44459" y1="21888" x2="38243" y2="37196"/>
                        <a14:foregroundMark x1="38243" y1="37196" x2="36892" y2="46781"/>
                        <a14:foregroundMark x1="31081" y1="38340" x2="44865" y2="29328"/>
                        <a14:foregroundMark x1="44865" y1="29328" x2="39595" y2="34621"/>
                        <a14:foregroundMark x1="39595" y1="34621" x2="37162" y2="42346"/>
                        <a14:foregroundMark x1="37162" y1="42346" x2="30676" y2="44635"/>
                        <a14:foregroundMark x1="30676" y1="44635" x2="35541" y2="41202"/>
                        <a14:foregroundMark x1="29595" y1="39628" x2="36892" y2="39628"/>
                        <a14:foregroundMark x1="62027" y1="38913" x2="69189" y2="38913"/>
                        <a14:foregroundMark x1="69189" y1="38913" x2="72027" y2="386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6262" y="5889040"/>
            <a:ext cx="704850" cy="665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icture background">
            <a:extLst>
              <a:ext uri="{FF2B5EF4-FFF2-40B4-BE49-F238E27FC236}">
                <a16:creationId xmlns:a16="http://schemas.microsoft.com/office/drawing/2014/main" id="{0D2CCF84-54E7-400C-A209-8110EA7B6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2703" y1="29041" x2="44189" y2="31903"/>
                        <a14:foregroundMark x1="44459" y1="21888" x2="38243" y2="37196"/>
                        <a14:foregroundMark x1="38243" y1="37196" x2="36892" y2="46781"/>
                        <a14:foregroundMark x1="31081" y1="38340" x2="44865" y2="29328"/>
                        <a14:foregroundMark x1="44865" y1="29328" x2="39595" y2="34621"/>
                        <a14:foregroundMark x1="39595" y1="34621" x2="37162" y2="42346"/>
                        <a14:foregroundMark x1="37162" y1="42346" x2="30676" y2="44635"/>
                        <a14:foregroundMark x1="30676" y1="44635" x2="35541" y2="41202"/>
                        <a14:foregroundMark x1="29595" y1="39628" x2="36892" y2="39628"/>
                        <a14:foregroundMark x1="62027" y1="38913" x2="69189" y2="38913"/>
                        <a14:foregroundMark x1="69189" y1="38913" x2="72027" y2="386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6649" y="1748491"/>
            <a:ext cx="704850" cy="665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Picture background">
            <a:extLst>
              <a:ext uri="{FF2B5EF4-FFF2-40B4-BE49-F238E27FC236}">
                <a16:creationId xmlns:a16="http://schemas.microsoft.com/office/drawing/2014/main" id="{0D7A4E2F-C1C5-43C6-8E30-56C76F7D26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2703" y1="29041" x2="44189" y2="31903"/>
                        <a14:foregroundMark x1="44459" y1="21888" x2="38243" y2="37196"/>
                        <a14:foregroundMark x1="38243" y1="37196" x2="36892" y2="46781"/>
                        <a14:foregroundMark x1="31081" y1="38340" x2="44865" y2="29328"/>
                        <a14:foregroundMark x1="44865" y1="29328" x2="39595" y2="34621"/>
                        <a14:foregroundMark x1="39595" y1="34621" x2="37162" y2="42346"/>
                        <a14:foregroundMark x1="37162" y1="42346" x2="30676" y2="44635"/>
                        <a14:foregroundMark x1="30676" y1="44635" x2="35541" y2="41202"/>
                        <a14:foregroundMark x1="29595" y1="39628" x2="36892" y2="39628"/>
                        <a14:foregroundMark x1="62027" y1="38913" x2="69189" y2="38913"/>
                        <a14:foregroundMark x1="69189" y1="38913" x2="72027" y2="386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8725" y="5929879"/>
            <a:ext cx="704850" cy="665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Picture background">
            <a:extLst>
              <a:ext uri="{FF2B5EF4-FFF2-40B4-BE49-F238E27FC236}">
                <a16:creationId xmlns:a16="http://schemas.microsoft.com/office/drawing/2014/main" id="{43C42E7A-2013-4C23-8CE5-9FB0B148D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4889" l="3778" r="95000">
                        <a14:foregroundMark x1="39000" y1="41111" x2="47667" y2="48667"/>
                        <a14:foregroundMark x1="56444" y1="41667" x2="62222" y2="47444"/>
                        <a14:foregroundMark x1="93556" y1="39889" x2="95111" y2="41333"/>
                        <a14:foregroundMark x1="9000" y1="40222" x2="8667" y2="46889"/>
                        <a14:foregroundMark x1="5778" y1="41333" x2="3778" y2="46000"/>
                        <a14:foregroundMark x1="39556" y1="91667" x2="41333" y2="92889"/>
                        <a14:foregroundMark x1="56444" y1="94333" x2="57889" y2="94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3575" y="4177159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35809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6503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7CE4CD0-D23E-4E4E-B6E5-70CC955B4BC1}"/>
              </a:ext>
            </a:extLst>
          </p:cNvPr>
          <p:cNvSpPr/>
          <p:nvPr/>
        </p:nvSpPr>
        <p:spPr>
          <a:xfrm>
            <a:off x="5464779" y="291584"/>
            <a:ext cx="158248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План:</a:t>
            </a:r>
            <a:endParaRPr lang="ru-RU" sz="44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A3940BF-0718-4C3D-9AB5-80EE1E7477DA}"/>
              </a:ext>
            </a:extLst>
          </p:cNvPr>
          <p:cNvSpPr/>
          <p:nvPr/>
        </p:nvSpPr>
        <p:spPr>
          <a:xfrm>
            <a:off x="536972" y="1829514"/>
            <a:ext cx="108519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1.ВСПОМНИМ, чем живая природа отличается от неживой.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A31DADD-A093-4C6F-B1A4-566642AC7CA9}"/>
              </a:ext>
            </a:extLst>
          </p:cNvPr>
          <p:cNvSpPr/>
          <p:nvPr/>
        </p:nvSpPr>
        <p:spPr>
          <a:xfrm>
            <a:off x="536972" y="2890391"/>
            <a:ext cx="1111210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2.УЗНАЕМ, что такое «явления природы» и какими они бывают.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88ACFEBC-78D1-411D-832B-46E31DC189E0}"/>
              </a:ext>
            </a:extLst>
          </p:cNvPr>
          <p:cNvGraphicFramePr>
            <a:graphicFrameLocks noGrp="1"/>
          </p:cNvGraphicFramePr>
          <p:nvPr/>
        </p:nvGraphicFramePr>
        <p:xfrm>
          <a:off x="536971" y="4177159"/>
          <a:ext cx="10851945" cy="1127760"/>
        </p:xfrm>
        <a:graphic>
          <a:graphicData uri="http://schemas.openxmlformats.org/drawingml/2006/table">
            <a:tbl>
              <a:tblPr/>
              <a:tblGrid>
                <a:gridCol w="10851945">
                  <a:extLst>
                    <a:ext uri="{9D8B030D-6E8A-4147-A177-3AD203B41FA5}">
                      <a16:colId xmlns:a16="http://schemas.microsoft.com/office/drawing/2014/main" val="36801521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sz="3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3.НАУЧИМСЯ различать явления живой и неживой природы и определять сезонные явления.</a:t>
                      </a:r>
                    </a:p>
                  </a:txBody>
                  <a:tcPr marL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7162454"/>
                  </a:ext>
                </a:extLst>
              </a:tr>
            </a:tbl>
          </a:graphicData>
        </a:graphic>
      </p:graphicFrame>
      <p:pic>
        <p:nvPicPr>
          <p:cNvPr id="18434" name="Picture 2" descr="Picture background">
            <a:extLst>
              <a:ext uri="{FF2B5EF4-FFF2-40B4-BE49-F238E27FC236}">
                <a16:creationId xmlns:a16="http://schemas.microsoft.com/office/drawing/2014/main" id="{D4C4E0D7-28E3-4C72-B457-8BA20A6424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2703" y1="29041" x2="44189" y2="31903"/>
                        <a14:foregroundMark x1="44459" y1="21888" x2="38243" y2="37196"/>
                        <a14:foregroundMark x1="38243" y1="37196" x2="36892" y2="46781"/>
                        <a14:foregroundMark x1="31081" y1="38340" x2="44865" y2="29328"/>
                        <a14:foregroundMark x1="44865" y1="29328" x2="39595" y2="34621"/>
                        <a14:foregroundMark x1="39595" y1="34621" x2="37162" y2="42346"/>
                        <a14:foregroundMark x1="37162" y1="42346" x2="30676" y2="44635"/>
                        <a14:foregroundMark x1="30676" y1="44635" x2="35541" y2="41202"/>
                        <a14:foregroundMark x1="29595" y1="39628" x2="36892" y2="39628"/>
                        <a14:foregroundMark x1="62027" y1="38913" x2="69189" y2="38913"/>
                        <a14:foregroundMark x1="69189" y1="38913" x2="72027" y2="386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6262" y="5889040"/>
            <a:ext cx="704850" cy="665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icture background">
            <a:extLst>
              <a:ext uri="{FF2B5EF4-FFF2-40B4-BE49-F238E27FC236}">
                <a16:creationId xmlns:a16="http://schemas.microsoft.com/office/drawing/2014/main" id="{0D2CCF84-54E7-400C-A209-8110EA7B6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2703" y1="29041" x2="44189" y2="31903"/>
                        <a14:foregroundMark x1="44459" y1="21888" x2="38243" y2="37196"/>
                        <a14:foregroundMark x1="38243" y1="37196" x2="36892" y2="46781"/>
                        <a14:foregroundMark x1="31081" y1="38340" x2="44865" y2="29328"/>
                        <a14:foregroundMark x1="44865" y1="29328" x2="39595" y2="34621"/>
                        <a14:foregroundMark x1="39595" y1="34621" x2="37162" y2="42346"/>
                        <a14:foregroundMark x1="37162" y1="42346" x2="30676" y2="44635"/>
                        <a14:foregroundMark x1="30676" y1="44635" x2="35541" y2="41202"/>
                        <a14:foregroundMark x1="29595" y1="39628" x2="36892" y2="39628"/>
                        <a14:foregroundMark x1="62027" y1="38913" x2="69189" y2="38913"/>
                        <a14:foregroundMark x1="69189" y1="38913" x2="72027" y2="386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6649" y="1748491"/>
            <a:ext cx="704850" cy="665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Picture background">
            <a:extLst>
              <a:ext uri="{FF2B5EF4-FFF2-40B4-BE49-F238E27FC236}">
                <a16:creationId xmlns:a16="http://schemas.microsoft.com/office/drawing/2014/main" id="{0D7A4E2F-C1C5-43C6-8E30-56C76F7D26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2703" y1="29041" x2="44189" y2="31903"/>
                        <a14:foregroundMark x1="44459" y1="21888" x2="38243" y2="37196"/>
                        <a14:foregroundMark x1="38243" y1="37196" x2="36892" y2="46781"/>
                        <a14:foregroundMark x1="31081" y1="38340" x2="44865" y2="29328"/>
                        <a14:foregroundMark x1="44865" y1="29328" x2="39595" y2="34621"/>
                        <a14:foregroundMark x1="39595" y1="34621" x2="37162" y2="42346"/>
                        <a14:foregroundMark x1="37162" y1="42346" x2="30676" y2="44635"/>
                        <a14:foregroundMark x1="30676" y1="44635" x2="35541" y2="41202"/>
                        <a14:foregroundMark x1="29595" y1="39628" x2="36892" y2="39628"/>
                        <a14:foregroundMark x1="62027" y1="38913" x2="69189" y2="38913"/>
                        <a14:foregroundMark x1="69189" y1="38913" x2="72027" y2="386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8725" y="5929879"/>
            <a:ext cx="704850" cy="665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Picture background">
            <a:extLst>
              <a:ext uri="{FF2B5EF4-FFF2-40B4-BE49-F238E27FC236}">
                <a16:creationId xmlns:a16="http://schemas.microsoft.com/office/drawing/2014/main" id="{43C42E7A-2013-4C23-8CE5-9FB0B148D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4889" l="3778" r="95000">
                        <a14:foregroundMark x1="39000" y1="41111" x2="47667" y2="48667"/>
                        <a14:foregroundMark x1="56444" y1="41667" x2="62222" y2="47444"/>
                        <a14:foregroundMark x1="93556" y1="39889" x2="95111" y2="41333"/>
                        <a14:foregroundMark x1="9000" y1="40222" x2="8667" y2="46889"/>
                        <a14:foregroundMark x1="5778" y1="41333" x2="3778" y2="46000"/>
                        <a14:foregroundMark x1="39556" y1="91667" x2="41333" y2="92889"/>
                        <a14:foregroundMark x1="56444" y1="94333" x2="57889" y2="94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3575" y="4177159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3330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7CE4CD0-D23E-4E4E-B6E5-70CC955B4BC1}"/>
              </a:ext>
            </a:extLst>
          </p:cNvPr>
          <p:cNvSpPr/>
          <p:nvPr/>
        </p:nvSpPr>
        <p:spPr>
          <a:xfrm>
            <a:off x="5464779" y="291584"/>
            <a:ext cx="158248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План:</a:t>
            </a:r>
            <a:endParaRPr lang="ru-RU" sz="44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A3940BF-0718-4C3D-9AB5-80EE1E7477DA}"/>
              </a:ext>
            </a:extLst>
          </p:cNvPr>
          <p:cNvSpPr/>
          <p:nvPr/>
        </p:nvSpPr>
        <p:spPr>
          <a:xfrm>
            <a:off x="536972" y="1829514"/>
            <a:ext cx="108519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1.ВСПОМНИМ, чем живая природа отличается от неживой.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A31DADD-A093-4C6F-B1A4-566642AC7CA9}"/>
              </a:ext>
            </a:extLst>
          </p:cNvPr>
          <p:cNvSpPr/>
          <p:nvPr/>
        </p:nvSpPr>
        <p:spPr>
          <a:xfrm>
            <a:off x="536972" y="2890391"/>
            <a:ext cx="1111210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2.УЗНАЕМ, что такое «явления природы» и какими они бывают.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88ACFEBC-78D1-411D-832B-46E31DC189E0}"/>
              </a:ext>
            </a:extLst>
          </p:cNvPr>
          <p:cNvGraphicFramePr>
            <a:graphicFrameLocks noGrp="1"/>
          </p:cNvGraphicFramePr>
          <p:nvPr/>
        </p:nvGraphicFramePr>
        <p:xfrm>
          <a:off x="536971" y="4177159"/>
          <a:ext cx="10851945" cy="1127760"/>
        </p:xfrm>
        <a:graphic>
          <a:graphicData uri="http://schemas.openxmlformats.org/drawingml/2006/table">
            <a:tbl>
              <a:tblPr/>
              <a:tblGrid>
                <a:gridCol w="10851945">
                  <a:extLst>
                    <a:ext uri="{9D8B030D-6E8A-4147-A177-3AD203B41FA5}">
                      <a16:colId xmlns:a16="http://schemas.microsoft.com/office/drawing/2014/main" val="36801521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sz="3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3.НАУЧИМСЯ различать явления живой и неживой природы и определять сезонные явления.</a:t>
                      </a:r>
                    </a:p>
                  </a:txBody>
                  <a:tcPr marL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7162454"/>
                  </a:ext>
                </a:extLst>
              </a:tr>
            </a:tbl>
          </a:graphicData>
        </a:graphic>
      </p:graphicFrame>
      <p:pic>
        <p:nvPicPr>
          <p:cNvPr id="18434" name="Picture 2" descr="Picture background">
            <a:extLst>
              <a:ext uri="{FF2B5EF4-FFF2-40B4-BE49-F238E27FC236}">
                <a16:creationId xmlns:a16="http://schemas.microsoft.com/office/drawing/2014/main" id="{D4C4E0D7-28E3-4C72-B457-8BA20A6424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2703" y1="29041" x2="44189" y2="31903"/>
                        <a14:foregroundMark x1="44459" y1="21888" x2="38243" y2="37196"/>
                        <a14:foregroundMark x1="38243" y1="37196" x2="36892" y2="46781"/>
                        <a14:foregroundMark x1="31081" y1="38340" x2="44865" y2="29328"/>
                        <a14:foregroundMark x1="44865" y1="29328" x2="39595" y2="34621"/>
                        <a14:foregroundMark x1="39595" y1="34621" x2="37162" y2="42346"/>
                        <a14:foregroundMark x1="37162" y1="42346" x2="30676" y2="44635"/>
                        <a14:foregroundMark x1="30676" y1="44635" x2="35541" y2="41202"/>
                        <a14:foregroundMark x1="29595" y1="39628" x2="36892" y2="39628"/>
                        <a14:foregroundMark x1="62027" y1="38913" x2="69189" y2="38913"/>
                        <a14:foregroundMark x1="69189" y1="38913" x2="72027" y2="386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5112" y="2849879"/>
            <a:ext cx="704850" cy="665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icture background">
            <a:extLst>
              <a:ext uri="{FF2B5EF4-FFF2-40B4-BE49-F238E27FC236}">
                <a16:creationId xmlns:a16="http://schemas.microsoft.com/office/drawing/2014/main" id="{0D2CCF84-54E7-400C-A209-8110EA7B6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2703" y1="29041" x2="44189" y2="31903"/>
                        <a14:foregroundMark x1="44459" y1="21888" x2="38243" y2="37196"/>
                        <a14:foregroundMark x1="38243" y1="37196" x2="36892" y2="46781"/>
                        <a14:foregroundMark x1="31081" y1="38340" x2="44865" y2="29328"/>
                        <a14:foregroundMark x1="44865" y1="29328" x2="39595" y2="34621"/>
                        <a14:foregroundMark x1="39595" y1="34621" x2="37162" y2="42346"/>
                        <a14:foregroundMark x1="37162" y1="42346" x2="30676" y2="44635"/>
                        <a14:foregroundMark x1="30676" y1="44635" x2="35541" y2="41202"/>
                        <a14:foregroundMark x1="29595" y1="39628" x2="36892" y2="39628"/>
                        <a14:foregroundMark x1="62027" y1="38913" x2="69189" y2="38913"/>
                        <a14:foregroundMark x1="69189" y1="38913" x2="72027" y2="386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6649" y="1748491"/>
            <a:ext cx="704850" cy="665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Picture background">
            <a:extLst>
              <a:ext uri="{FF2B5EF4-FFF2-40B4-BE49-F238E27FC236}">
                <a16:creationId xmlns:a16="http://schemas.microsoft.com/office/drawing/2014/main" id="{0D7A4E2F-C1C5-43C6-8E30-56C76F7D26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2703" y1="29041" x2="44189" y2="31903"/>
                        <a14:foregroundMark x1="44459" y1="21888" x2="38243" y2="37196"/>
                        <a14:foregroundMark x1="38243" y1="37196" x2="36892" y2="46781"/>
                        <a14:foregroundMark x1="31081" y1="38340" x2="44865" y2="29328"/>
                        <a14:foregroundMark x1="44865" y1="29328" x2="39595" y2="34621"/>
                        <a14:foregroundMark x1="39595" y1="34621" x2="37162" y2="42346"/>
                        <a14:foregroundMark x1="37162" y1="42346" x2="30676" y2="44635"/>
                        <a14:foregroundMark x1="30676" y1="44635" x2="35541" y2="41202"/>
                        <a14:foregroundMark x1="29595" y1="39628" x2="36892" y2="39628"/>
                        <a14:foregroundMark x1="62027" y1="38913" x2="69189" y2="38913"/>
                        <a14:foregroundMark x1="69189" y1="38913" x2="72027" y2="386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8725" y="5929879"/>
            <a:ext cx="704850" cy="665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Picture background">
            <a:extLst>
              <a:ext uri="{FF2B5EF4-FFF2-40B4-BE49-F238E27FC236}">
                <a16:creationId xmlns:a16="http://schemas.microsoft.com/office/drawing/2014/main" id="{43C42E7A-2013-4C23-8CE5-9FB0B148D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4889" l="3778" r="95000">
                        <a14:foregroundMark x1="39000" y1="41111" x2="47667" y2="48667"/>
                        <a14:foregroundMark x1="56444" y1="41667" x2="62222" y2="47444"/>
                        <a14:foregroundMark x1="93556" y1="39889" x2="95111" y2="41333"/>
                        <a14:foregroundMark x1="9000" y1="40222" x2="8667" y2="46889"/>
                        <a14:foregroundMark x1="5778" y1="41333" x2="3778" y2="46000"/>
                        <a14:foregroundMark x1="39556" y1="91667" x2="41333" y2="92889"/>
                        <a14:foregroundMark x1="56444" y1="94333" x2="57889" y2="94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3575" y="4177159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17909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icture background">
            <a:extLst>
              <a:ext uri="{FF2B5EF4-FFF2-40B4-BE49-F238E27FC236}">
                <a16:creationId xmlns:a16="http://schemas.microsoft.com/office/drawing/2014/main" id="{2CEC424C-AA27-49E2-AABC-3D64B6FE18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90" b="89704" l="2717" r="96060">
                        <a14:foregroundMark x1="6522" y1="27421" x2="8967" y2="33333"/>
                        <a14:foregroundMark x1="94293" y1="35066" x2="96060" y2="40877"/>
                        <a14:foregroundMark x1="2717" y1="28950" x2="2717" y2="366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381" y="-1013557"/>
            <a:ext cx="6665894" cy="8885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Picture background">
            <a:hlinkClick r:id="rId4"/>
            <a:extLst>
              <a:ext uri="{FF2B5EF4-FFF2-40B4-BE49-F238E27FC236}">
                <a16:creationId xmlns:a16="http://schemas.microsoft.com/office/drawing/2014/main" id="{7A89941B-3CB2-45C9-B688-CF3A7036AC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42703" y1="29041" x2="44189" y2="31903"/>
                        <a14:foregroundMark x1="44459" y1="21888" x2="38243" y2="37196"/>
                        <a14:foregroundMark x1="38243" y1="37196" x2="36892" y2="46781"/>
                        <a14:foregroundMark x1="31081" y1="38340" x2="44865" y2="29328"/>
                        <a14:foregroundMark x1="44865" y1="29328" x2="39595" y2="34621"/>
                        <a14:foregroundMark x1="39595" y1="34621" x2="37162" y2="42346"/>
                        <a14:foregroundMark x1="37162" y1="42346" x2="30676" y2="44635"/>
                        <a14:foregroundMark x1="30676" y1="44635" x2="35541" y2="41202"/>
                        <a14:foregroundMark x1="29595" y1="39628" x2="36892" y2="39628"/>
                        <a14:foregroundMark x1="62027" y1="38913" x2="69189" y2="38913"/>
                        <a14:foregroundMark x1="69189" y1="38913" x2="72027" y2="386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649" y="854182"/>
            <a:ext cx="2047876" cy="1934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73620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43552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7CE4CD0-D23E-4E4E-B6E5-70CC955B4BC1}"/>
              </a:ext>
            </a:extLst>
          </p:cNvPr>
          <p:cNvSpPr/>
          <p:nvPr/>
        </p:nvSpPr>
        <p:spPr>
          <a:xfrm>
            <a:off x="5464779" y="291584"/>
            <a:ext cx="158248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План:</a:t>
            </a:r>
            <a:endParaRPr lang="ru-RU" sz="44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A3940BF-0718-4C3D-9AB5-80EE1E7477DA}"/>
              </a:ext>
            </a:extLst>
          </p:cNvPr>
          <p:cNvSpPr/>
          <p:nvPr/>
        </p:nvSpPr>
        <p:spPr>
          <a:xfrm>
            <a:off x="536972" y="1829514"/>
            <a:ext cx="108519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1.ВСПОМНИМ, чем живая природа отличается от неживой.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A31DADD-A093-4C6F-B1A4-566642AC7CA9}"/>
              </a:ext>
            </a:extLst>
          </p:cNvPr>
          <p:cNvSpPr/>
          <p:nvPr/>
        </p:nvSpPr>
        <p:spPr>
          <a:xfrm>
            <a:off x="536972" y="2890391"/>
            <a:ext cx="1111210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2.УЗНАЕМ, что такое «явления природы» и какими они бывают.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88ACFEBC-78D1-411D-832B-46E31DC189E0}"/>
              </a:ext>
            </a:extLst>
          </p:cNvPr>
          <p:cNvGraphicFramePr>
            <a:graphicFrameLocks noGrp="1"/>
          </p:cNvGraphicFramePr>
          <p:nvPr/>
        </p:nvGraphicFramePr>
        <p:xfrm>
          <a:off x="536971" y="4177159"/>
          <a:ext cx="10851945" cy="1127760"/>
        </p:xfrm>
        <a:graphic>
          <a:graphicData uri="http://schemas.openxmlformats.org/drawingml/2006/table">
            <a:tbl>
              <a:tblPr/>
              <a:tblGrid>
                <a:gridCol w="10851945">
                  <a:extLst>
                    <a:ext uri="{9D8B030D-6E8A-4147-A177-3AD203B41FA5}">
                      <a16:colId xmlns:a16="http://schemas.microsoft.com/office/drawing/2014/main" val="36801521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sz="3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3.НАУЧИМСЯ различать явления живой и неживой природы и определять сезонные явления.</a:t>
                      </a:r>
                    </a:p>
                  </a:txBody>
                  <a:tcPr marL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7162454"/>
                  </a:ext>
                </a:extLst>
              </a:tr>
            </a:tbl>
          </a:graphicData>
        </a:graphic>
      </p:graphicFrame>
      <p:pic>
        <p:nvPicPr>
          <p:cNvPr id="18434" name="Picture 2" descr="Picture background">
            <a:extLst>
              <a:ext uri="{FF2B5EF4-FFF2-40B4-BE49-F238E27FC236}">
                <a16:creationId xmlns:a16="http://schemas.microsoft.com/office/drawing/2014/main" id="{D4C4E0D7-28E3-4C72-B457-8BA20A6424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2703" y1="29041" x2="44189" y2="31903"/>
                        <a14:foregroundMark x1="44459" y1="21888" x2="38243" y2="37196"/>
                        <a14:foregroundMark x1="38243" y1="37196" x2="36892" y2="46781"/>
                        <a14:foregroundMark x1="31081" y1="38340" x2="44865" y2="29328"/>
                        <a14:foregroundMark x1="44865" y1="29328" x2="39595" y2="34621"/>
                        <a14:foregroundMark x1="39595" y1="34621" x2="37162" y2="42346"/>
                        <a14:foregroundMark x1="37162" y1="42346" x2="30676" y2="44635"/>
                        <a14:foregroundMark x1="30676" y1="44635" x2="35541" y2="41202"/>
                        <a14:foregroundMark x1="29595" y1="39628" x2="36892" y2="39628"/>
                        <a14:foregroundMark x1="62027" y1="38913" x2="69189" y2="38913"/>
                        <a14:foregroundMark x1="69189" y1="38913" x2="72027" y2="386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5112" y="2849879"/>
            <a:ext cx="704850" cy="665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icture background">
            <a:extLst>
              <a:ext uri="{FF2B5EF4-FFF2-40B4-BE49-F238E27FC236}">
                <a16:creationId xmlns:a16="http://schemas.microsoft.com/office/drawing/2014/main" id="{0D2CCF84-54E7-400C-A209-8110EA7B6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2703" y1="29041" x2="44189" y2="31903"/>
                        <a14:foregroundMark x1="44459" y1="21888" x2="38243" y2="37196"/>
                        <a14:foregroundMark x1="38243" y1="37196" x2="36892" y2="46781"/>
                        <a14:foregroundMark x1="31081" y1="38340" x2="44865" y2="29328"/>
                        <a14:foregroundMark x1="44865" y1="29328" x2="39595" y2="34621"/>
                        <a14:foregroundMark x1="39595" y1="34621" x2="37162" y2="42346"/>
                        <a14:foregroundMark x1="37162" y1="42346" x2="30676" y2="44635"/>
                        <a14:foregroundMark x1="30676" y1="44635" x2="35541" y2="41202"/>
                        <a14:foregroundMark x1="29595" y1="39628" x2="36892" y2="39628"/>
                        <a14:foregroundMark x1="62027" y1="38913" x2="69189" y2="38913"/>
                        <a14:foregroundMark x1="69189" y1="38913" x2="72027" y2="386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6649" y="1748491"/>
            <a:ext cx="704850" cy="665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Picture background">
            <a:extLst>
              <a:ext uri="{FF2B5EF4-FFF2-40B4-BE49-F238E27FC236}">
                <a16:creationId xmlns:a16="http://schemas.microsoft.com/office/drawing/2014/main" id="{0D7A4E2F-C1C5-43C6-8E30-56C76F7D26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2703" y1="29041" x2="44189" y2="31903"/>
                        <a14:foregroundMark x1="44459" y1="21888" x2="38243" y2="37196"/>
                        <a14:foregroundMark x1="38243" y1="37196" x2="36892" y2="46781"/>
                        <a14:foregroundMark x1="31081" y1="38340" x2="44865" y2="29328"/>
                        <a14:foregroundMark x1="44865" y1="29328" x2="39595" y2="34621"/>
                        <a14:foregroundMark x1="39595" y1="34621" x2="37162" y2="42346"/>
                        <a14:foregroundMark x1="37162" y1="42346" x2="30676" y2="44635"/>
                        <a14:foregroundMark x1="30676" y1="44635" x2="35541" y2="41202"/>
                        <a14:foregroundMark x1="29595" y1="39628" x2="36892" y2="39628"/>
                        <a14:foregroundMark x1="62027" y1="38913" x2="69189" y2="38913"/>
                        <a14:foregroundMark x1="69189" y1="38913" x2="72027" y2="386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8725" y="5929879"/>
            <a:ext cx="704850" cy="665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Picture background">
            <a:extLst>
              <a:ext uri="{FF2B5EF4-FFF2-40B4-BE49-F238E27FC236}">
                <a16:creationId xmlns:a16="http://schemas.microsoft.com/office/drawing/2014/main" id="{43C42E7A-2013-4C23-8CE5-9FB0B148D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4889" l="3778" r="95000">
                        <a14:foregroundMark x1="39000" y1="41111" x2="47667" y2="48667"/>
                        <a14:foregroundMark x1="56444" y1="41667" x2="62222" y2="47444"/>
                        <a14:foregroundMark x1="93556" y1="39889" x2="95111" y2="41333"/>
                        <a14:foregroundMark x1="9000" y1="40222" x2="8667" y2="46889"/>
                        <a14:foregroundMark x1="5778" y1="41333" x2="3778" y2="46000"/>
                        <a14:foregroundMark x1="39556" y1="91667" x2="41333" y2="92889"/>
                        <a14:foregroundMark x1="56444" y1="94333" x2="57889" y2="94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3575" y="4177159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2556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7CE4CD0-D23E-4E4E-B6E5-70CC955B4BC1}"/>
              </a:ext>
            </a:extLst>
          </p:cNvPr>
          <p:cNvSpPr/>
          <p:nvPr/>
        </p:nvSpPr>
        <p:spPr>
          <a:xfrm>
            <a:off x="5464779" y="291584"/>
            <a:ext cx="158248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План:</a:t>
            </a:r>
            <a:endParaRPr lang="ru-RU" sz="44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A3940BF-0718-4C3D-9AB5-80EE1E7477DA}"/>
              </a:ext>
            </a:extLst>
          </p:cNvPr>
          <p:cNvSpPr/>
          <p:nvPr/>
        </p:nvSpPr>
        <p:spPr>
          <a:xfrm>
            <a:off x="536972" y="1829514"/>
            <a:ext cx="108519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1.ВСПОМНИМ, чем живая природа отличается от неживой.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A31DADD-A093-4C6F-B1A4-566642AC7CA9}"/>
              </a:ext>
            </a:extLst>
          </p:cNvPr>
          <p:cNvSpPr/>
          <p:nvPr/>
        </p:nvSpPr>
        <p:spPr>
          <a:xfrm>
            <a:off x="536972" y="2890391"/>
            <a:ext cx="1111210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2.УЗНАЕМ, что такое «явления природы» и какими они бывают.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88ACFEBC-78D1-411D-832B-46E31DC189E0}"/>
              </a:ext>
            </a:extLst>
          </p:cNvPr>
          <p:cNvGraphicFramePr>
            <a:graphicFrameLocks noGrp="1"/>
          </p:cNvGraphicFramePr>
          <p:nvPr/>
        </p:nvGraphicFramePr>
        <p:xfrm>
          <a:off x="536971" y="4177159"/>
          <a:ext cx="10851945" cy="1127760"/>
        </p:xfrm>
        <a:graphic>
          <a:graphicData uri="http://schemas.openxmlformats.org/drawingml/2006/table">
            <a:tbl>
              <a:tblPr/>
              <a:tblGrid>
                <a:gridCol w="10851945">
                  <a:extLst>
                    <a:ext uri="{9D8B030D-6E8A-4147-A177-3AD203B41FA5}">
                      <a16:colId xmlns:a16="http://schemas.microsoft.com/office/drawing/2014/main" val="36801521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sz="3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3.НАУЧИМСЯ различать явления живой и неживой природы и определять сезонные явления.</a:t>
                      </a:r>
                    </a:p>
                  </a:txBody>
                  <a:tcPr marL="12192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7162454"/>
                  </a:ext>
                </a:extLst>
              </a:tr>
            </a:tbl>
          </a:graphicData>
        </a:graphic>
      </p:graphicFrame>
      <p:pic>
        <p:nvPicPr>
          <p:cNvPr id="18434" name="Picture 2" descr="Picture background">
            <a:extLst>
              <a:ext uri="{FF2B5EF4-FFF2-40B4-BE49-F238E27FC236}">
                <a16:creationId xmlns:a16="http://schemas.microsoft.com/office/drawing/2014/main" id="{D4C4E0D7-28E3-4C72-B457-8BA20A6424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2703" y1="29041" x2="44189" y2="31903"/>
                        <a14:foregroundMark x1="44459" y1="21888" x2="38243" y2="37196"/>
                        <a14:foregroundMark x1="38243" y1="37196" x2="36892" y2="46781"/>
                        <a14:foregroundMark x1="31081" y1="38340" x2="44865" y2="29328"/>
                        <a14:foregroundMark x1="44865" y1="29328" x2="39595" y2="34621"/>
                        <a14:foregroundMark x1="39595" y1="34621" x2="37162" y2="42346"/>
                        <a14:foregroundMark x1="37162" y1="42346" x2="30676" y2="44635"/>
                        <a14:foregroundMark x1="30676" y1="44635" x2="35541" y2="41202"/>
                        <a14:foregroundMark x1="29595" y1="39628" x2="36892" y2="39628"/>
                        <a14:foregroundMark x1="62027" y1="38913" x2="69189" y2="38913"/>
                        <a14:foregroundMark x1="69189" y1="38913" x2="72027" y2="386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5112" y="2849879"/>
            <a:ext cx="704850" cy="665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icture background">
            <a:extLst>
              <a:ext uri="{FF2B5EF4-FFF2-40B4-BE49-F238E27FC236}">
                <a16:creationId xmlns:a16="http://schemas.microsoft.com/office/drawing/2014/main" id="{0D2CCF84-54E7-400C-A209-8110EA7B6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2703" y1="29041" x2="44189" y2="31903"/>
                        <a14:foregroundMark x1="44459" y1="21888" x2="38243" y2="37196"/>
                        <a14:foregroundMark x1="38243" y1="37196" x2="36892" y2="46781"/>
                        <a14:foregroundMark x1="31081" y1="38340" x2="44865" y2="29328"/>
                        <a14:foregroundMark x1="44865" y1="29328" x2="39595" y2="34621"/>
                        <a14:foregroundMark x1="39595" y1="34621" x2="37162" y2="42346"/>
                        <a14:foregroundMark x1="37162" y1="42346" x2="30676" y2="44635"/>
                        <a14:foregroundMark x1="30676" y1="44635" x2="35541" y2="41202"/>
                        <a14:foregroundMark x1="29595" y1="39628" x2="36892" y2="39628"/>
                        <a14:foregroundMark x1="62027" y1="38913" x2="69189" y2="38913"/>
                        <a14:foregroundMark x1="69189" y1="38913" x2="72027" y2="386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6649" y="1748491"/>
            <a:ext cx="704850" cy="665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Picture background">
            <a:extLst>
              <a:ext uri="{FF2B5EF4-FFF2-40B4-BE49-F238E27FC236}">
                <a16:creationId xmlns:a16="http://schemas.microsoft.com/office/drawing/2014/main" id="{0D7A4E2F-C1C5-43C6-8E30-56C76F7D26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2703" y1="29041" x2="44189" y2="31903"/>
                        <a14:foregroundMark x1="44459" y1="21888" x2="38243" y2="37196"/>
                        <a14:foregroundMark x1="38243" y1="37196" x2="36892" y2="46781"/>
                        <a14:foregroundMark x1="31081" y1="38340" x2="44865" y2="29328"/>
                        <a14:foregroundMark x1="44865" y1="29328" x2="39595" y2="34621"/>
                        <a14:foregroundMark x1="39595" y1="34621" x2="37162" y2="42346"/>
                        <a14:foregroundMark x1="37162" y1="42346" x2="30676" y2="44635"/>
                        <a14:foregroundMark x1="30676" y1="44635" x2="35541" y2="41202"/>
                        <a14:foregroundMark x1="29595" y1="39628" x2="36892" y2="39628"/>
                        <a14:foregroundMark x1="62027" y1="38913" x2="69189" y2="38913"/>
                        <a14:foregroundMark x1="69189" y1="38913" x2="72027" y2="386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1225" y="4109531"/>
            <a:ext cx="704850" cy="665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Picture background">
            <a:extLst>
              <a:ext uri="{FF2B5EF4-FFF2-40B4-BE49-F238E27FC236}">
                <a16:creationId xmlns:a16="http://schemas.microsoft.com/office/drawing/2014/main" id="{43C42E7A-2013-4C23-8CE5-9FB0B148D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4889" l="3778" r="95000">
                        <a14:foregroundMark x1="39000" y1="41111" x2="47667" y2="48667"/>
                        <a14:foregroundMark x1="56444" y1="41667" x2="62222" y2="47444"/>
                        <a14:foregroundMark x1="93556" y1="39889" x2="95111" y2="41333"/>
                        <a14:foregroundMark x1="9000" y1="40222" x2="8667" y2="46889"/>
                        <a14:foregroundMark x1="5778" y1="41333" x2="3778" y2="46000"/>
                        <a14:foregroundMark x1="39556" y1="91667" x2="41333" y2="92889"/>
                        <a14:foregroundMark x1="56444" y1="94333" x2="57889" y2="94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3575" y="4177159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93607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D82C721-0A69-496A-B15F-FC80217CAC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6" y="1101725"/>
            <a:ext cx="10515600" cy="803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урока : Явления природы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1711EB1-8DBA-45E8-96EA-6CF065897023}"/>
              </a:ext>
            </a:extLst>
          </p:cNvPr>
          <p:cNvSpPr/>
          <p:nvPr/>
        </p:nvSpPr>
        <p:spPr>
          <a:xfrm>
            <a:off x="714376" y="2564280"/>
            <a:ext cx="11353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урока: узнать, что такое явления природы, какие они бывают, научиться различать явления живой и неживой природы.</a:t>
            </a:r>
          </a:p>
        </p:txBody>
      </p:sp>
      <p:pic>
        <p:nvPicPr>
          <p:cNvPr id="5" name="Picture 2" descr="Picture background">
            <a:extLst>
              <a:ext uri="{FF2B5EF4-FFF2-40B4-BE49-F238E27FC236}">
                <a16:creationId xmlns:a16="http://schemas.microsoft.com/office/drawing/2014/main" id="{71B05A6E-6ACA-48F1-923F-085FF81F0B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4889" l="3778" r="95000">
                        <a14:foregroundMark x1="39000" y1="41111" x2="47667" y2="48667"/>
                        <a14:foregroundMark x1="56444" y1="41667" x2="62222" y2="47444"/>
                        <a14:foregroundMark x1="93556" y1="39889" x2="95111" y2="41333"/>
                        <a14:foregroundMark x1="9000" y1="40222" x2="8667" y2="46889"/>
                        <a14:foregroundMark x1="5778" y1="41333" x2="3778" y2="46000"/>
                        <a14:foregroundMark x1="39556" y1="91667" x2="41333" y2="92889"/>
                        <a14:foregroundMark x1="56444" y1="94333" x2="57889" y2="94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400" y="3701673"/>
            <a:ext cx="32766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885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Picture background">
            <a:extLst>
              <a:ext uri="{FF2B5EF4-FFF2-40B4-BE49-F238E27FC236}">
                <a16:creationId xmlns:a16="http://schemas.microsoft.com/office/drawing/2014/main" id="{0C099392-C6B6-445D-B77E-0F410B000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96" y="419100"/>
            <a:ext cx="3443272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Picture background">
            <a:extLst>
              <a:ext uri="{FF2B5EF4-FFF2-40B4-BE49-F238E27FC236}">
                <a16:creationId xmlns:a16="http://schemas.microsoft.com/office/drawing/2014/main" id="{6CD0E6B9-44EA-43F5-A245-575438B7EE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90" b="89704" l="2717" r="96060">
                        <a14:foregroundMark x1="6522" y1="27421" x2="8967" y2="33333"/>
                        <a14:foregroundMark x1="94293" y1="35066" x2="96060" y2="40877"/>
                        <a14:foregroundMark x1="2717" y1="28950" x2="2717" y2="366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6167" y="2638424"/>
            <a:ext cx="3443272" cy="4589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лачко с текстом: прямоугольное 4">
            <a:extLst>
              <a:ext uri="{FF2B5EF4-FFF2-40B4-BE49-F238E27FC236}">
                <a16:creationId xmlns:a16="http://schemas.microsoft.com/office/drawing/2014/main" id="{0FCF29B4-6676-43AB-B2BC-F42ACF0EC7AD}"/>
              </a:ext>
            </a:extLst>
          </p:cNvPr>
          <p:cNvSpPr/>
          <p:nvPr/>
        </p:nvSpPr>
        <p:spPr>
          <a:xfrm>
            <a:off x="4286250" y="1123949"/>
            <a:ext cx="2933700" cy="1514475"/>
          </a:xfrm>
          <a:prstGeom prst="wedgeRectCallout">
            <a:avLst>
              <a:gd name="adj1" fmla="val -88834"/>
              <a:gd name="adj2" fmla="val 38503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957B8E5-8E30-4C8D-B246-B353D4BF1FB0}"/>
              </a:ext>
            </a:extLst>
          </p:cNvPr>
          <p:cNvSpPr/>
          <p:nvPr/>
        </p:nvSpPr>
        <p:spPr>
          <a:xfrm>
            <a:off x="4286250" y="1123949"/>
            <a:ext cx="303794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Смотри, Чебурашка, </a:t>
            </a:r>
          </a:p>
          <a:p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это же четыре разных</a:t>
            </a:r>
          </a:p>
          <a:p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дерева!</a:t>
            </a:r>
            <a:endParaRPr lang="ru-RU" sz="2400" dirty="0"/>
          </a:p>
        </p:txBody>
      </p:sp>
      <p:sp>
        <p:nvSpPr>
          <p:cNvPr id="10" name="Облачко с текстом: прямоугольное 9">
            <a:extLst>
              <a:ext uri="{FF2B5EF4-FFF2-40B4-BE49-F238E27FC236}">
                <a16:creationId xmlns:a16="http://schemas.microsoft.com/office/drawing/2014/main" id="{A99FB251-E26A-4D4B-BB3A-28A1A832541C}"/>
              </a:ext>
            </a:extLst>
          </p:cNvPr>
          <p:cNvSpPr/>
          <p:nvPr/>
        </p:nvSpPr>
        <p:spPr>
          <a:xfrm>
            <a:off x="8143875" y="966875"/>
            <a:ext cx="2933700" cy="1514475"/>
          </a:xfrm>
          <a:prstGeom prst="wedgeRectCallout">
            <a:avLst>
              <a:gd name="adj1" fmla="val 8893"/>
              <a:gd name="adj2" fmla="val 119006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028A84E-A3DE-4B63-8748-983A223E71B9}"/>
              </a:ext>
            </a:extLst>
          </p:cNvPr>
          <p:cNvSpPr/>
          <p:nvPr/>
        </p:nvSpPr>
        <p:spPr>
          <a:xfrm>
            <a:off x="8143875" y="939282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Нет, Гена, это одно и</a:t>
            </a:r>
          </a:p>
          <a:p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то же дерево! </a:t>
            </a:r>
          </a:p>
          <a:p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Просто с ним что-то</a:t>
            </a:r>
          </a:p>
          <a:p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происходит...</a:t>
            </a:r>
            <a:endParaRPr lang="ru-RU" sz="2400" dirty="0"/>
          </a:p>
        </p:txBody>
      </p:sp>
      <p:pic>
        <p:nvPicPr>
          <p:cNvPr id="14342" name="Picture 6" descr="Picture background">
            <a:extLst>
              <a:ext uri="{FF2B5EF4-FFF2-40B4-BE49-F238E27FC236}">
                <a16:creationId xmlns:a16="http://schemas.microsoft.com/office/drawing/2014/main" id="{4B3D739C-35B3-4FFE-BE34-DEB9DC1684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2876" y="2887868"/>
            <a:ext cx="3646282" cy="3646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93314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icture background">
            <a:extLst>
              <a:ext uri="{FF2B5EF4-FFF2-40B4-BE49-F238E27FC236}">
                <a16:creationId xmlns:a16="http://schemas.microsoft.com/office/drawing/2014/main" id="{6D2B54C6-22E8-4EBF-BF94-F357A5E3C7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4889" l="3778" r="95000">
                        <a14:foregroundMark x1="39000" y1="41111" x2="47667" y2="48667"/>
                        <a14:foregroundMark x1="56444" y1="41667" x2="62222" y2="47444"/>
                        <a14:foregroundMark x1="93556" y1="39889" x2="95111" y2="41333"/>
                        <a14:foregroundMark x1="9000" y1="40222" x2="8667" y2="46889"/>
                        <a14:foregroundMark x1="5778" y1="41333" x2="3778" y2="46000"/>
                        <a14:foregroundMark x1="39556" y1="91667" x2="41333" y2="92889"/>
                        <a14:foregroundMark x1="56444" y1="94333" x2="57889" y2="94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3050" y="3862834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70D127A-55F1-4A9B-8FE6-022B1CE04B7D}"/>
              </a:ext>
            </a:extLst>
          </p:cNvPr>
          <p:cNvSpPr/>
          <p:nvPr/>
        </p:nvSpPr>
        <p:spPr>
          <a:xfrm>
            <a:off x="752474" y="1443841"/>
            <a:ext cx="736282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«Сегодня на уроке я узнал...» </a:t>
            </a:r>
          </a:p>
          <a:p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«Теперь я умею...»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«Больше всего мне понравилось...»</a:t>
            </a:r>
          </a:p>
          <a:p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«Я похвалил бы себя за…»</a:t>
            </a:r>
          </a:p>
        </p:txBody>
      </p:sp>
    </p:spTree>
    <p:extLst>
      <p:ext uri="{BB962C8B-B14F-4D97-AF65-F5344CB8AC3E}">
        <p14:creationId xmlns:p14="http://schemas.microsoft.com/office/powerpoint/2010/main" val="10610292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icture background">
            <a:extLst>
              <a:ext uri="{FF2B5EF4-FFF2-40B4-BE49-F238E27FC236}">
                <a16:creationId xmlns:a16="http://schemas.microsoft.com/office/drawing/2014/main" id="{2CEC424C-AA27-49E2-AABC-3D64B6FE18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90" b="89704" l="2717" r="96060">
                        <a14:foregroundMark x1="6522" y1="27421" x2="8967" y2="33333"/>
                        <a14:foregroundMark x1="94293" y1="35066" x2="96060" y2="40877"/>
                        <a14:foregroundMark x1="2717" y1="28950" x2="2717" y2="366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381" y="-1013557"/>
            <a:ext cx="6665894" cy="8885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05160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443</Words>
  <Application>Microsoft Office PowerPoint</Application>
  <PresentationFormat>Широкоэкранный</PresentationFormat>
  <Paragraphs>55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Полина Пинчук</dc:creator>
  <cp:lastModifiedBy>Полина Пинчук</cp:lastModifiedBy>
  <cp:revision>1</cp:revision>
  <dcterms:created xsi:type="dcterms:W3CDTF">2026-03-13T16:06:06Z</dcterms:created>
  <dcterms:modified xsi:type="dcterms:W3CDTF">2026-03-13T17:29:32Z</dcterms:modified>
</cp:coreProperties>
</file>